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7" r:id="rId2"/>
    <p:sldId id="415" r:id="rId3"/>
    <p:sldId id="452" r:id="rId4"/>
    <p:sldId id="330" r:id="rId5"/>
    <p:sldId id="455" r:id="rId6"/>
    <p:sldId id="451" r:id="rId7"/>
    <p:sldId id="386" r:id="rId8"/>
    <p:sldId id="458" r:id="rId9"/>
    <p:sldId id="457" r:id="rId10"/>
    <p:sldId id="459" r:id="rId11"/>
    <p:sldId id="460" r:id="rId12"/>
    <p:sldId id="463" r:id="rId13"/>
    <p:sldId id="461" r:id="rId14"/>
    <p:sldId id="467" r:id="rId15"/>
    <p:sldId id="466" r:id="rId16"/>
    <p:sldId id="468" r:id="rId17"/>
    <p:sldId id="462" r:id="rId18"/>
    <p:sldId id="465" r:id="rId19"/>
    <p:sldId id="464" r:id="rId20"/>
    <p:sldId id="469" r:id="rId21"/>
    <p:sldId id="471" r:id="rId22"/>
    <p:sldId id="470" r:id="rId23"/>
    <p:sldId id="472" r:id="rId24"/>
    <p:sldId id="454" r:id="rId25"/>
    <p:sldId id="385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pos="302" userDrawn="1">
          <p15:clr>
            <a:srgbClr val="A4A3A4"/>
          </p15:clr>
        </p15:guide>
        <p15:guide id="5" pos="73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D8422A"/>
    <a:srgbClr val="FFE699"/>
    <a:srgbClr val="2B76C8"/>
    <a:srgbClr val="A90FAD"/>
    <a:srgbClr val="70AD47"/>
    <a:srgbClr val="DF452B"/>
    <a:srgbClr val="F5D1CC"/>
    <a:srgbClr val="000000"/>
    <a:srgbClr val="EEC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5" autoAdjust="0"/>
    <p:restoredTop sz="94660"/>
  </p:normalViewPr>
  <p:slideViewPr>
    <p:cSldViewPr snapToGrid="0">
      <p:cViewPr>
        <p:scale>
          <a:sx n="75" d="100"/>
          <a:sy n="75" d="100"/>
        </p:scale>
        <p:origin x="1171" y="298"/>
      </p:cViewPr>
      <p:guideLst>
        <p:guide orient="horz" pos="2160"/>
        <p:guide pos="3840"/>
        <p:guide orient="horz" pos="232"/>
        <p:guide pos="302"/>
        <p:guide pos="73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212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059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33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226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194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204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2021/10/28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210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0326_文广会展物料(转曲)-14.jpg">
            <a:extLst>
              <a:ext uri="{FF2B5EF4-FFF2-40B4-BE49-F238E27FC236}">
                <a16:creationId xmlns:a16="http://schemas.microsoft.com/office/drawing/2014/main" id="{DBDF8DCD-9CA0-467F-9980-C725270C1E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20840" y="0"/>
            <a:ext cx="121708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575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2021/10/28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603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960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  <a:pPr/>
              <a:t>2021/10/28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696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D98A4-695F-4B48-95E5-853BA05E07D6}" type="datetimeFigureOut">
              <a:rPr lang="zh-CN" altLang="en-US" smtClean="0"/>
              <a:pPr/>
              <a:t>2021/10/28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7F147-5A32-4FB8-A850-36B8B0C9C01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60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microsoft.com/office/2007/relationships/hdphoto" Target="../media/hdphoto3.wdp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microsoft.com/office/2007/relationships/hdphoto" Target="../media/hdphoto3.wdp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4.png"/><Relationship Id="rId7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4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872053" y="475735"/>
            <a:ext cx="15005692" cy="5066095"/>
            <a:chOff x="-1872053" y="-19051"/>
            <a:chExt cx="15005692" cy="506609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6" r="12156" b="37144"/>
            <a:stretch/>
          </p:blipFill>
          <p:spPr>
            <a:xfrm>
              <a:off x="-169407" y="2118213"/>
              <a:ext cx="13303046" cy="292883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34" r="37155"/>
            <a:stretch/>
          </p:blipFill>
          <p:spPr>
            <a:xfrm>
              <a:off x="9325200" y="-19051"/>
              <a:ext cx="2885850" cy="285223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92328">
              <a:off x="-1872053" y="1199221"/>
              <a:ext cx="3744106" cy="3452158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080065" y="2259446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词向量技术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101503" y="3572222"/>
            <a:ext cx="3979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rgbClr val="EEC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2021</a:t>
            </a:r>
            <a:r>
              <a:rPr lang="zh-CN" altLang="en-US" sz="2800" b="1" dirty="0">
                <a:solidFill>
                  <a:srgbClr val="EEC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秋季学期</a:t>
            </a:r>
            <a:r>
              <a:rPr lang="en-US" altLang="zh-CN" sz="2800" b="1" dirty="0">
                <a:solidFill>
                  <a:srgbClr val="EEC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2800" b="1" dirty="0">
                <a:solidFill>
                  <a:srgbClr val="EEC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第十次课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4772168" y="328527"/>
            <a:ext cx="2660725" cy="1126008"/>
            <a:chOff x="4772168" y="328527"/>
            <a:chExt cx="2660725" cy="112600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2168" y="390460"/>
              <a:ext cx="999643" cy="100214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1811" y="328527"/>
              <a:ext cx="1661082" cy="1126008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36"/>
            <a:ext cx="12182168" cy="142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49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2370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基于共现矩阵模型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BC53581-E368-4C1F-AA72-CA151110B3C1}"/>
              </a:ext>
            </a:extLst>
          </p:cNvPr>
          <p:cNvSpPr/>
          <p:nvPr/>
        </p:nvSpPr>
        <p:spPr>
          <a:xfrm>
            <a:off x="752434" y="1953051"/>
            <a:ext cx="5343566" cy="2951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矩阵的维度会根据文本的变化而发生变化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大部分词并不共现而导致的矩阵的稀疏性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文档过长，导致矩阵维度过高引发高计算的复杂度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AA1DC4C6-5111-4E8B-A56A-B3C65F741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976802"/>
              </p:ext>
            </p:extLst>
          </p:nvPr>
        </p:nvGraphicFramePr>
        <p:xfrm>
          <a:off x="6461762" y="1839299"/>
          <a:ext cx="5140448" cy="36273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42556">
                  <a:extLst>
                    <a:ext uri="{9D8B030D-6E8A-4147-A177-3AD203B41FA5}">
                      <a16:colId xmlns:a16="http://schemas.microsoft.com/office/drawing/2014/main" val="365447046"/>
                    </a:ext>
                  </a:extLst>
                </a:gridCol>
                <a:gridCol w="642556">
                  <a:extLst>
                    <a:ext uri="{9D8B030D-6E8A-4147-A177-3AD203B41FA5}">
                      <a16:colId xmlns:a16="http://schemas.microsoft.com/office/drawing/2014/main" val="3545570395"/>
                    </a:ext>
                  </a:extLst>
                </a:gridCol>
                <a:gridCol w="642556">
                  <a:extLst>
                    <a:ext uri="{9D8B030D-6E8A-4147-A177-3AD203B41FA5}">
                      <a16:colId xmlns:a16="http://schemas.microsoft.com/office/drawing/2014/main" val="2311588647"/>
                    </a:ext>
                  </a:extLst>
                </a:gridCol>
                <a:gridCol w="642556">
                  <a:extLst>
                    <a:ext uri="{9D8B030D-6E8A-4147-A177-3AD203B41FA5}">
                      <a16:colId xmlns:a16="http://schemas.microsoft.com/office/drawing/2014/main" val="4265700489"/>
                    </a:ext>
                  </a:extLst>
                </a:gridCol>
                <a:gridCol w="642556">
                  <a:extLst>
                    <a:ext uri="{9D8B030D-6E8A-4147-A177-3AD203B41FA5}">
                      <a16:colId xmlns:a16="http://schemas.microsoft.com/office/drawing/2014/main" val="2109370271"/>
                    </a:ext>
                  </a:extLst>
                </a:gridCol>
                <a:gridCol w="642556">
                  <a:extLst>
                    <a:ext uri="{9D8B030D-6E8A-4147-A177-3AD203B41FA5}">
                      <a16:colId xmlns:a16="http://schemas.microsoft.com/office/drawing/2014/main" val="2390267609"/>
                    </a:ext>
                  </a:extLst>
                </a:gridCol>
                <a:gridCol w="642556">
                  <a:extLst>
                    <a:ext uri="{9D8B030D-6E8A-4147-A177-3AD203B41FA5}">
                      <a16:colId xmlns:a16="http://schemas.microsoft.com/office/drawing/2014/main" val="773210187"/>
                    </a:ext>
                  </a:extLst>
                </a:gridCol>
                <a:gridCol w="642556">
                  <a:extLst>
                    <a:ext uri="{9D8B030D-6E8A-4147-A177-3AD203B41FA5}">
                      <a16:colId xmlns:a16="http://schemas.microsoft.com/office/drawing/2014/main" val="1607161946"/>
                    </a:ext>
                  </a:extLst>
                </a:gridCol>
              </a:tblGrid>
              <a:tr h="45342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喜欢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运动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摄影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画画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学习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691490"/>
                  </a:ext>
                </a:extLst>
              </a:tr>
              <a:tr h="4534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我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5111200"/>
                  </a:ext>
                </a:extLst>
              </a:tr>
              <a:tr h="4534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喜欢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885135"/>
                  </a:ext>
                </a:extLst>
              </a:tr>
              <a:tr h="4534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爱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542516"/>
                  </a:ext>
                </a:extLst>
              </a:tr>
              <a:tr h="4534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运动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119754"/>
                  </a:ext>
                </a:extLst>
              </a:tr>
              <a:tr h="4534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摄影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143182"/>
                  </a:ext>
                </a:extLst>
              </a:tr>
              <a:tr h="4534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画画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6684092"/>
                  </a:ext>
                </a:extLst>
              </a:tr>
              <a:tr h="4534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学习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500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720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2487014"/>
            <a:ext cx="607187" cy="607187"/>
          </a:xfrm>
          <a:prstGeom prst="ellipse">
            <a:avLst/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5050" y="255977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512718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585478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词向量概述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词向量模型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代码实践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one-hot</a:t>
            </a:r>
            <a:r>
              <a:rPr lang="zh-CN" altLang="en-US" dirty="0"/>
              <a:t>向量</a:t>
            </a:r>
          </a:p>
        </p:txBody>
      </p:sp>
      <p:sp>
        <p:nvSpPr>
          <p:cNvPr id="47" name="圆角矩形 38">
            <a:extLst>
              <a:ext uri="{FF2B5EF4-FFF2-40B4-BE49-F238E27FC236}">
                <a16:creationId xmlns:a16="http://schemas.microsoft.com/office/drawing/2014/main" id="{9C1B36AF-56A7-4195-8012-5A8696D64AC0}"/>
              </a:ext>
            </a:extLst>
          </p:cNvPr>
          <p:cNvSpPr/>
          <p:nvPr/>
        </p:nvSpPr>
        <p:spPr>
          <a:xfrm>
            <a:off x="7493108" y="2544733"/>
            <a:ext cx="3964013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基于共现矩阵</a:t>
            </a:r>
          </a:p>
        </p:txBody>
      </p:sp>
      <p:sp>
        <p:nvSpPr>
          <p:cNvPr id="52" name="圆角矩形 38">
            <a:extLst>
              <a:ext uri="{FF2B5EF4-FFF2-40B4-BE49-F238E27FC236}">
                <a16:creationId xmlns:a16="http://schemas.microsoft.com/office/drawing/2014/main" id="{66FBE358-108C-4EB6-83EB-137A30CF5621}"/>
              </a:ext>
            </a:extLst>
          </p:cNvPr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语言模型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C6A3017-131E-48A8-BA95-FE30357DEAB5}"/>
              </a:ext>
            </a:extLst>
          </p:cNvPr>
          <p:cNvCxnSpPr>
            <a:cxnSpLocks/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7F0D38B6-F1B6-4830-97C8-C679D61BBCC3}"/>
              </a:ext>
            </a:extLst>
          </p:cNvPr>
          <p:cNvCxnSpPr>
            <a:cxnSpLocks/>
            <a:stCxn id="36" idx="3"/>
            <a:endCxn id="47" idx="1"/>
          </p:cNvCxnSpPr>
          <p:nvPr/>
        </p:nvCxnSpPr>
        <p:spPr>
          <a:xfrm flipV="1">
            <a:off x="7034287" y="2775566"/>
            <a:ext cx="458821" cy="10007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31D7DAA8-1ADA-484C-83DD-8A632269F9CD}"/>
              </a:ext>
            </a:extLst>
          </p:cNvPr>
          <p:cNvCxnSpPr>
            <a:cxnSpLocks/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01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2885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A98F16-417A-42AB-AF9E-FFD7814A4150}"/>
              </a:ext>
            </a:extLst>
          </p:cNvPr>
          <p:cNvSpPr/>
          <p:nvPr/>
        </p:nvSpPr>
        <p:spPr>
          <a:xfrm>
            <a:off x="752434" y="1413453"/>
            <a:ext cx="10725350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无论是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one-hot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向量还是基于矩阵共现的方式，都存在维度灾难及语义鸿沟的问题，因此接下来的工作都着重于构建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分布式低维稠密词向量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43557EA-46B5-4558-AE8F-C55673855D4D}"/>
              </a:ext>
            </a:extLst>
          </p:cNvPr>
          <p:cNvGrpSpPr/>
          <p:nvPr/>
        </p:nvGrpSpPr>
        <p:grpSpPr>
          <a:xfrm>
            <a:off x="3546560" y="2703358"/>
            <a:ext cx="5098879" cy="3593781"/>
            <a:chOff x="3546560" y="2703358"/>
            <a:chExt cx="5098879" cy="359378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B8D9E4B-D86D-4C59-B405-15ECB1383E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2" b="6202"/>
            <a:stretch/>
          </p:blipFill>
          <p:spPr bwMode="auto">
            <a:xfrm>
              <a:off x="3546560" y="2703358"/>
              <a:ext cx="5098879" cy="3593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380A97E1-A9F8-4D9A-99A5-AD50365DAE8C}"/>
                </a:ext>
              </a:extLst>
            </p:cNvPr>
            <p:cNvSpPr/>
            <p:nvPr/>
          </p:nvSpPr>
          <p:spPr>
            <a:xfrm>
              <a:off x="4094480" y="3169920"/>
              <a:ext cx="457200" cy="259080"/>
            </a:xfrm>
            <a:prstGeom prst="roundRect">
              <a:avLst>
                <a:gd name="adj" fmla="val 36275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E19B62F8-609F-4132-970B-5F644ABA9331}"/>
                </a:ext>
              </a:extLst>
            </p:cNvPr>
            <p:cNvSpPr/>
            <p:nvPr/>
          </p:nvSpPr>
          <p:spPr>
            <a:xfrm>
              <a:off x="6606861" y="3129280"/>
              <a:ext cx="457200" cy="259080"/>
            </a:xfrm>
            <a:prstGeom prst="roundRect">
              <a:avLst>
                <a:gd name="adj" fmla="val 36275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8E281460-CCFC-43AF-AA31-86F0B3450A59}"/>
                </a:ext>
              </a:extLst>
            </p:cNvPr>
            <p:cNvSpPr/>
            <p:nvPr/>
          </p:nvSpPr>
          <p:spPr>
            <a:xfrm>
              <a:off x="5187149" y="5537200"/>
              <a:ext cx="457200" cy="259080"/>
            </a:xfrm>
            <a:prstGeom prst="roundRect">
              <a:avLst>
                <a:gd name="adj" fmla="val 36275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B2D3ED42-D7BE-4149-BE84-C7549C9D5001}"/>
                </a:ext>
              </a:extLst>
            </p:cNvPr>
            <p:cNvSpPr/>
            <p:nvPr/>
          </p:nvSpPr>
          <p:spPr>
            <a:xfrm>
              <a:off x="7137869" y="5712460"/>
              <a:ext cx="457200" cy="259080"/>
            </a:xfrm>
            <a:prstGeom prst="roundRect">
              <a:avLst>
                <a:gd name="adj" fmla="val 36275"/>
              </a:avLst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B73630A-6712-4D1B-8396-36E0683F7767}"/>
              </a:ext>
            </a:extLst>
          </p:cNvPr>
          <p:cNvSpPr txBox="1"/>
          <p:nvPr/>
        </p:nvSpPr>
        <p:spPr>
          <a:xfrm>
            <a:off x="7226621" y="3429000"/>
            <a:ext cx="283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King-man+woman</a:t>
            </a:r>
            <a:r>
              <a:rPr lang="en-US" altLang="zh-CN" dirty="0"/>
              <a:t>=queen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9971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2885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-word2vec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A98F16-417A-42AB-AF9E-FFD7814A4150}"/>
              </a:ext>
            </a:extLst>
          </p:cNvPr>
          <p:cNvSpPr/>
          <p:nvPr/>
        </p:nvSpPr>
        <p:spPr>
          <a:xfrm>
            <a:off x="752434" y="1413453"/>
            <a:ext cx="10725350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Word2vec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提出使用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滑动窗口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指定固定长度的上下文，用当前词来预测上下文 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skip-gram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）或使用上下文来预测当前词（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CBOW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），那么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词向量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就可以当做该任务的副产物学习到语义信息。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Picture 4" descr="Skip-gram用当前词来预测上下文">
            <a:extLst>
              <a:ext uri="{FF2B5EF4-FFF2-40B4-BE49-F238E27FC236}">
                <a16:creationId xmlns:a16="http://schemas.microsoft.com/office/drawing/2014/main" id="{F6E598E4-8EF2-4F1B-8DAF-7637AF713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07"/>
          <a:stretch/>
        </p:blipFill>
        <p:spPr bwMode="auto">
          <a:xfrm>
            <a:off x="752434" y="3304549"/>
            <a:ext cx="5343566" cy="20032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BOW通过上下文来预测当前值">
            <a:extLst>
              <a:ext uri="{FF2B5EF4-FFF2-40B4-BE49-F238E27FC236}">
                <a16:creationId xmlns:a16="http://schemas.microsoft.com/office/drawing/2014/main" id="{470EE35D-2D9B-49CD-A110-C98D1A6AB7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8"/>
          <a:stretch/>
        </p:blipFill>
        <p:spPr bwMode="auto">
          <a:xfrm>
            <a:off x="6148382" y="3304480"/>
            <a:ext cx="5413368" cy="19901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406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06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-word2vec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A98F16-417A-42AB-AF9E-FFD7814A4150}"/>
              </a:ext>
            </a:extLst>
          </p:cNvPr>
          <p:cNvSpPr/>
          <p:nvPr/>
        </p:nvSpPr>
        <p:spPr>
          <a:xfrm>
            <a:off x="752434" y="1413453"/>
            <a:ext cx="10725350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word2vec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的训练模式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skip-gram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Continuous Bag-of-Words Model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使用中心词预测上下文的词。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假设窗口大小为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，以窗口大小限制使用的文本长度。首先使用滑动窗口获取训练数据，再根据训练数据训练模型，得到词向量。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3E6DAFC-4CBD-4794-AA8F-F22AB67049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0" y="3179648"/>
            <a:ext cx="6156960" cy="3676108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E513201-E63D-467E-9C1D-FF8E9B0E224B}"/>
              </a:ext>
            </a:extLst>
          </p:cNvPr>
          <p:cNvCxnSpPr/>
          <p:nvPr/>
        </p:nvCxnSpPr>
        <p:spPr>
          <a:xfrm>
            <a:off x="2379099" y="3037840"/>
            <a:ext cx="1512181" cy="8128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610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06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-word2vec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A98F16-417A-42AB-AF9E-FFD7814A4150}"/>
              </a:ext>
            </a:extLst>
          </p:cNvPr>
          <p:cNvSpPr/>
          <p:nvPr/>
        </p:nvSpPr>
        <p:spPr>
          <a:xfrm>
            <a:off x="752434" y="1413453"/>
            <a:ext cx="632908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word2vec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的训练模式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skip-gram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训练过程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D7B3AC-E4AE-4543-B943-5E425D3E46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157"/>
          <a:stretch/>
        </p:blipFill>
        <p:spPr>
          <a:xfrm>
            <a:off x="6096000" y="1285875"/>
            <a:ext cx="6092805" cy="428625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17D9F51-9C81-4FF1-BA99-B9CFDB31CB45}"/>
              </a:ext>
            </a:extLst>
          </p:cNvPr>
          <p:cNvSpPr txBox="1"/>
          <p:nvPr/>
        </p:nvSpPr>
        <p:spPr>
          <a:xfrm>
            <a:off x="752434" y="2991796"/>
            <a:ext cx="5018446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模型结构分为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层，输入层，隐藏层，输出层，假设词向量的维度为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维，共有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E2CDBFA-264E-43DE-B9C6-0061C565814A}"/>
                  </a:ext>
                </a:extLst>
              </p:cNvPr>
              <p:cNvSpPr txBox="1"/>
              <p:nvPr/>
            </p:nvSpPr>
            <p:spPr>
              <a:xfrm>
                <a:off x="7081520" y="2560320"/>
                <a:ext cx="475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E2CDBFA-264E-43DE-B9C6-0061C5658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520" y="2560320"/>
                <a:ext cx="47583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118DD73-6536-4580-A5D9-99FD164A179F}"/>
                  </a:ext>
                </a:extLst>
              </p:cNvPr>
              <p:cNvSpPr txBox="1"/>
              <p:nvPr/>
            </p:nvSpPr>
            <p:spPr>
              <a:xfrm>
                <a:off x="8889689" y="1999217"/>
                <a:ext cx="598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m:rPr>
                              <m:nor/>
                            </m:rPr>
                            <a:rPr lang="zh-CN" altLang="en-US" dirty="0"/>
                            <m:t>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118DD73-6536-4580-A5D9-99FD164A1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9689" y="1999217"/>
                <a:ext cx="59817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213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06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-word2vec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A98F16-417A-42AB-AF9E-FFD7814A4150}"/>
              </a:ext>
            </a:extLst>
          </p:cNvPr>
          <p:cNvSpPr/>
          <p:nvPr/>
        </p:nvSpPr>
        <p:spPr>
          <a:xfrm>
            <a:off x="752434" y="1413453"/>
            <a:ext cx="632908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word2vec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的训练模式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skip-gram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训练过程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0D7B3AC-E4AE-4543-B943-5E425D3E46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157"/>
          <a:stretch/>
        </p:blipFill>
        <p:spPr>
          <a:xfrm>
            <a:off x="6096000" y="1285875"/>
            <a:ext cx="6092805" cy="42862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17D9F51-9C81-4FF1-BA99-B9CFDB31CB45}"/>
                  </a:ext>
                </a:extLst>
              </p:cNvPr>
              <p:cNvSpPr txBox="1"/>
              <p:nvPr/>
            </p:nvSpPr>
            <p:spPr>
              <a:xfrm>
                <a:off x="752434" y="2368549"/>
                <a:ext cx="5018446" cy="3434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将中心词的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one-hot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输入到输入层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与权重矩阵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10000×300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相乘，得到隐藏层向量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1×300</m:t>
                        </m:r>
                      </m:sup>
                    </m:sSup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最后经过全连接层再归一化得到预测词的概率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与真实标签值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利用交叉熵损失函数得到误差，使用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BP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算法进行参数优化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17D9F51-9C81-4FF1-BA99-B9CFDB31C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4" y="2368549"/>
                <a:ext cx="5018446" cy="3434338"/>
              </a:xfrm>
              <a:prstGeom prst="rect">
                <a:avLst/>
              </a:prstGeom>
              <a:blipFill>
                <a:blip r:embed="rId8"/>
                <a:stretch>
                  <a:fillRect l="-728" r="-971" b="-19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E2CDBFA-264E-43DE-B9C6-0061C565814A}"/>
                  </a:ext>
                </a:extLst>
              </p:cNvPr>
              <p:cNvSpPr txBox="1"/>
              <p:nvPr/>
            </p:nvSpPr>
            <p:spPr>
              <a:xfrm>
                <a:off x="7081520" y="2560320"/>
                <a:ext cx="475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E2CDBFA-264E-43DE-B9C6-0061C5658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520" y="2560320"/>
                <a:ext cx="47583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118DD73-6536-4580-A5D9-99FD164A179F}"/>
                  </a:ext>
                </a:extLst>
              </p:cNvPr>
              <p:cNvSpPr txBox="1"/>
              <p:nvPr/>
            </p:nvSpPr>
            <p:spPr>
              <a:xfrm>
                <a:off x="8889689" y="1999217"/>
                <a:ext cx="598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m:rPr>
                              <m:nor/>
                            </m:rPr>
                            <a:rPr lang="zh-CN" altLang="en-US" dirty="0"/>
                            <m:t>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118DD73-6536-4580-A5D9-99FD164A1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9689" y="1999217"/>
                <a:ext cx="59817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3052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06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-word2vec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A98F16-417A-42AB-AF9E-FFD7814A4150}"/>
              </a:ext>
            </a:extLst>
          </p:cNvPr>
          <p:cNvSpPr/>
          <p:nvPr/>
        </p:nvSpPr>
        <p:spPr>
          <a:xfrm>
            <a:off x="752434" y="1413453"/>
            <a:ext cx="10725350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word2vec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的训练模式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-CBOW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Continuous Bag-of-Words Model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通过当前中心词的上下文单词信息预测当前中心词。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B9616D-B419-4A5E-9C7B-238512ABA3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2787" y="2319591"/>
            <a:ext cx="3185896" cy="39731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786EE10-07C9-4695-AEDC-335CACB6A200}"/>
                  </a:ext>
                </a:extLst>
              </p:cNvPr>
              <p:cNvSpPr/>
              <p:nvPr/>
            </p:nvSpPr>
            <p:spPr>
              <a:xfrm>
                <a:off x="752435" y="3429000"/>
                <a:ext cx="5993806" cy="17054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模型结构共分为三层，输入层，隐藏层，输出层。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假设在第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个滑动窗口，包含了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𝐶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个词，整个训练集涉及到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个词，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为词向量的维度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786EE10-07C9-4695-AEDC-335CACB6A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5" y="3429000"/>
                <a:ext cx="5993806" cy="1705403"/>
              </a:xfrm>
              <a:prstGeom prst="rect">
                <a:avLst/>
              </a:prstGeom>
              <a:blipFill>
                <a:blip r:embed="rId8"/>
                <a:stretch>
                  <a:fillRect l="-610" r="-813" b="-4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841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06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-word2vec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BA98F16-417A-42AB-AF9E-FFD7814A4150}"/>
                  </a:ext>
                </a:extLst>
              </p:cNvPr>
              <p:cNvSpPr/>
              <p:nvPr/>
            </p:nvSpPr>
            <p:spPr>
              <a:xfrm>
                <a:off x="752434" y="1413453"/>
                <a:ext cx="6329086" cy="4807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word2vec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的训练模式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-CBOW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训练过程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将当前需要预测词的上下文词的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one-hot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编码输入到输入层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p>
                    </m:sSup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与权重矩阵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𝑊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相乘取均值得到隐藏层向量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𝑎𝑣𝑔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最后经过全连接层得到预测向量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p>
                    </m:sSup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𝑠𝑜𝑓𝑡𝑚𝑎𝑥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将预测向量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与真实标签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p>
                    </m:sSup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计算损失函数，再使用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BP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算法优化参数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BA98F16-417A-42AB-AF9E-FFD7814A4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4" y="1413453"/>
                <a:ext cx="6329086" cy="4807983"/>
              </a:xfrm>
              <a:prstGeom prst="rect">
                <a:avLst/>
              </a:prstGeom>
              <a:blipFill>
                <a:blip r:embed="rId7"/>
                <a:stretch>
                  <a:fillRect l="-577" r="-770" b="-10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2B9616D-B419-4A5E-9C7B-238512ABA3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3211" y="2008407"/>
            <a:ext cx="3185896" cy="397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23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06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-word2vec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BA98F16-417A-42AB-AF9E-FFD7814A4150}"/>
                  </a:ext>
                </a:extLst>
              </p:cNvPr>
              <p:cNvSpPr/>
              <p:nvPr/>
            </p:nvSpPr>
            <p:spPr>
              <a:xfrm>
                <a:off x="752434" y="1413453"/>
                <a:ext cx="6329086" cy="29518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word2vec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的训练模式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-CBOW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训练过程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Wingdings" panose="05000000000000000000" pitchFamily="2" charset="2"/>
                  <a:buChar char="p"/>
                  <a:defRPr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在将词转化为分布式表示的词嵌入时，我们先将词进行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one-hot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编码，这时每个词的向量表示是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p>
                    </m:sSup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的，经过与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相乘之后，得到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，即得到了与该词相对应行的结果。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BA98F16-417A-42AB-AF9E-FFD7814A4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4" y="1413453"/>
                <a:ext cx="6329086" cy="2951898"/>
              </a:xfrm>
              <a:prstGeom prst="rect">
                <a:avLst/>
              </a:prstGeom>
              <a:blipFill>
                <a:blip r:embed="rId7"/>
                <a:stretch>
                  <a:fillRect l="-577" r="-4427" b="-24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2B9616D-B419-4A5E-9C7B-238512ABA3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3211" y="2008407"/>
            <a:ext cx="3185896" cy="397314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27508C1-4F60-4940-BBC4-F6EFEB8C43FD}"/>
              </a:ext>
            </a:extLst>
          </p:cNvPr>
          <p:cNvSpPr txBox="1"/>
          <p:nvPr/>
        </p:nvSpPr>
        <p:spPr>
          <a:xfrm>
            <a:off x="7081520" y="914767"/>
            <a:ext cx="4234180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word2vec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不是要将词转为分布式表示的词嵌入吗？怎么变成预测中心词了？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E91F70-91E0-489F-8DAA-CA96E0F37773}"/>
              </a:ext>
            </a:extLst>
          </p:cNvPr>
          <p:cNvSpPr/>
          <p:nvPr/>
        </p:nvSpPr>
        <p:spPr>
          <a:xfrm>
            <a:off x="8178800" y="2733040"/>
            <a:ext cx="575242" cy="355600"/>
          </a:xfrm>
          <a:prstGeom prst="rect">
            <a:avLst/>
          </a:prstGeom>
          <a:noFill/>
          <a:ln w="285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D53E81-CE69-4584-B755-67DECC5649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101" y="4782559"/>
            <a:ext cx="591502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26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3185323" y="1188302"/>
            <a:ext cx="607187" cy="607187"/>
            <a:chOff x="5583547" y="2347275"/>
            <a:chExt cx="607187" cy="607187"/>
          </a:xfrm>
        </p:grpSpPr>
        <p:sp>
          <p:nvSpPr>
            <p:cNvPr id="10" name="椭圆 9"/>
            <p:cNvSpPr/>
            <p:nvPr/>
          </p:nvSpPr>
          <p:spPr>
            <a:xfrm>
              <a:off x="5583547" y="2347275"/>
              <a:ext cx="607187" cy="607187"/>
            </a:xfrm>
            <a:prstGeom prst="ellipse">
              <a:avLst/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653274" y="2420035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185323" y="2487014"/>
            <a:ext cx="607187" cy="607187"/>
            <a:chOff x="5583547" y="3086961"/>
            <a:chExt cx="607187" cy="607187"/>
          </a:xfrm>
        </p:grpSpPr>
        <p:sp>
          <p:nvSpPr>
            <p:cNvPr id="19" name="椭圆 18"/>
            <p:cNvSpPr/>
            <p:nvPr/>
          </p:nvSpPr>
          <p:spPr>
            <a:xfrm>
              <a:off x="5583547" y="3086961"/>
              <a:ext cx="607187" cy="607187"/>
            </a:xfrm>
            <a:prstGeom prst="ellipse">
              <a:avLst/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653274" y="3159721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185323" y="4512718"/>
            <a:ext cx="607187" cy="607187"/>
            <a:chOff x="5583547" y="3086961"/>
            <a:chExt cx="607187" cy="607187"/>
          </a:xfrm>
        </p:grpSpPr>
        <p:sp>
          <p:nvSpPr>
            <p:cNvPr id="22" name="椭圆 21"/>
            <p:cNvSpPr/>
            <p:nvPr/>
          </p:nvSpPr>
          <p:spPr>
            <a:xfrm>
              <a:off x="5583547" y="3086961"/>
              <a:ext cx="607187" cy="607187"/>
            </a:xfrm>
            <a:prstGeom prst="ellipse">
              <a:avLst/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653274" y="3159721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词向量概述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词向量模型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代码实践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  <a:solidFill>
            <a:srgbClr val="D8422A">
              <a:alpha val="64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one-hot</a:t>
            </a:r>
            <a:r>
              <a:rPr lang="zh-CN" altLang="en-US" dirty="0"/>
              <a:t>向量</a:t>
            </a:r>
          </a:p>
        </p:txBody>
      </p:sp>
      <p:sp>
        <p:nvSpPr>
          <p:cNvPr id="47" name="圆角矩形 38">
            <a:extLst>
              <a:ext uri="{FF2B5EF4-FFF2-40B4-BE49-F238E27FC236}">
                <a16:creationId xmlns:a16="http://schemas.microsoft.com/office/drawing/2014/main" id="{9C1B36AF-56A7-4195-8012-5A8696D64AC0}"/>
              </a:ext>
            </a:extLst>
          </p:cNvPr>
          <p:cNvSpPr/>
          <p:nvPr/>
        </p:nvSpPr>
        <p:spPr>
          <a:xfrm>
            <a:off x="7493108" y="2544733"/>
            <a:ext cx="3964013" cy="461665"/>
          </a:xfrm>
          <a:prstGeom prst="roundRect">
            <a:avLst>
              <a:gd name="adj" fmla="val 50000"/>
            </a:avLst>
          </a:prstGeom>
          <a:solidFill>
            <a:srgbClr val="D8422A">
              <a:alpha val="64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基于共现矩阵</a:t>
            </a:r>
          </a:p>
        </p:txBody>
      </p:sp>
      <p:sp>
        <p:nvSpPr>
          <p:cNvPr id="52" name="圆角矩形 38">
            <a:extLst>
              <a:ext uri="{FF2B5EF4-FFF2-40B4-BE49-F238E27FC236}">
                <a16:creationId xmlns:a16="http://schemas.microsoft.com/office/drawing/2014/main" id="{66FBE358-108C-4EB6-83EB-137A30CF5621}"/>
              </a:ext>
            </a:extLst>
          </p:cNvPr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  <a:solidFill>
            <a:srgbClr val="D8422A">
              <a:alpha val="64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语言模型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C6A3017-131E-48A8-BA95-FE30357DEAB5}"/>
              </a:ext>
            </a:extLst>
          </p:cNvPr>
          <p:cNvCxnSpPr>
            <a:cxnSpLocks/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7F0D38B6-F1B6-4830-97C8-C679D61BBCC3}"/>
              </a:ext>
            </a:extLst>
          </p:cNvPr>
          <p:cNvCxnSpPr>
            <a:cxnSpLocks/>
            <a:stCxn id="36" idx="3"/>
            <a:endCxn id="47" idx="1"/>
          </p:cNvCxnSpPr>
          <p:nvPr/>
        </p:nvCxnSpPr>
        <p:spPr>
          <a:xfrm flipV="1">
            <a:off x="7034287" y="2775566"/>
            <a:ext cx="458821" cy="10007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31D7DAA8-1ADA-484C-83DD-8A632269F9CD}"/>
              </a:ext>
            </a:extLst>
          </p:cNvPr>
          <p:cNvCxnSpPr>
            <a:cxnSpLocks/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650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06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-word2vec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BF2CBB6-C6AF-4656-BAA6-C5A8F1E57973}"/>
              </a:ext>
            </a:extLst>
          </p:cNvPr>
          <p:cNvSpPr/>
          <p:nvPr/>
        </p:nvSpPr>
        <p:spPr>
          <a:xfrm>
            <a:off x="479425" y="1413453"/>
            <a:ext cx="6612255" cy="5029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word2vec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的优缺点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word2vec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会考虑上下文，跟之前的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Embedding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方法相比，效果要更好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比之前的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 法维度更少，所以速度更快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通用性很强，可以用在各种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NLP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由于词和向量是一对一的关系，所以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多义词的问题无法解决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word2vec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的方式，虽然通用性强，但是无法针对特定任务做动态优化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CCDB099-9018-4149-9D9B-762D685A44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4" t="6982" r="15309"/>
          <a:stretch/>
        </p:blipFill>
        <p:spPr>
          <a:xfrm>
            <a:off x="7278068" y="2576992"/>
            <a:ext cx="4710732" cy="27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57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3066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-glove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A98F16-417A-42AB-AF9E-FFD7814A4150}"/>
              </a:ext>
            </a:extLst>
          </p:cNvPr>
          <p:cNvSpPr/>
          <p:nvPr/>
        </p:nvSpPr>
        <p:spPr>
          <a:xfrm>
            <a:off x="752434" y="1413453"/>
            <a:ext cx="10725350" cy="5029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word2vec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在构建分布式低维稠密词向量后，由于得不到全局的信息，因此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glove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采用了基于共现矩阵去训练词向量的方法，充分有效的利用了语料库的统计信息，仅仅利用共现矩阵里面的非零元素进行训练，不仅可以更快的进行计算，还可以得到全局的信息。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glove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word2vec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algn="just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相比于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word2vec,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golve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更容易并行化（使用全局信息），所以速度更快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glove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算法本身使用了全局信息，自然内存费的也就多一些，相比之下，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word2vec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在这方面节省了很多资源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它们都没有解决一词多义的问题！</a:t>
            </a:r>
          </a:p>
        </p:txBody>
      </p:sp>
    </p:spTree>
    <p:extLst>
      <p:ext uri="{BB962C8B-B14F-4D97-AF65-F5344CB8AC3E}">
        <p14:creationId xmlns:p14="http://schemas.microsoft.com/office/powerpoint/2010/main" val="3708843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7912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-ELMO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Deep contextualized word representation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A98F16-417A-42AB-AF9E-FFD7814A4150}"/>
              </a:ext>
            </a:extLst>
          </p:cNvPr>
          <p:cNvSpPr/>
          <p:nvPr/>
        </p:nvSpPr>
        <p:spPr>
          <a:xfrm>
            <a:off x="752434" y="1413453"/>
            <a:ext cx="10725350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ELMO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的提出就是为了解决语境问题。其本质思想是：事先用语言模型在一个大的语料库上学习好词的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 embedding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，但此时的多义词仍然无法区分，接着用训练数据（去除标签）来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fine-tuning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预训练好的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ELMO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模型。这样利用我们训练数据的上下文信息就可以获得词在当前语境下的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 embedding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开启了</a:t>
            </a:r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预训练</a:t>
            </a:r>
            <a:r>
              <a:rPr lang="en-US" altLang="zh-CN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微调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的语言模型新时代。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Bi-LSTM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作为编码器，将执行前馈步骤完毕的向量作为词向量（区别于之前直接拿参数当词向量）。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5E3DF3-A7B3-49A2-BD03-FAB3EE7F9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5680" y="4071736"/>
            <a:ext cx="5120640" cy="24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98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10005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-BERT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Bidirectional Encoder Representation from Transformers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A98F16-417A-42AB-AF9E-FFD7814A4150}"/>
              </a:ext>
            </a:extLst>
          </p:cNvPr>
          <p:cNvSpPr/>
          <p:nvPr/>
        </p:nvSpPr>
        <p:spPr>
          <a:xfrm>
            <a:off x="752434" y="1413453"/>
            <a:ext cx="10725350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公司提出，是一个预训练的语言表征模型。它强调了不再像以往一样采用传统的单向语言模型进行预训练，而使用了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encoder-decoder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模型，并采取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masked language model(MLM)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Next Sentence Prediction(NSP)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两种新方法，以致能生成深度的双向语言表征向量。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CEDE25A-45BD-4764-B7AA-3F124B105065}"/>
              </a:ext>
            </a:extLst>
          </p:cNvPr>
          <p:cNvSpPr/>
          <p:nvPr/>
        </p:nvSpPr>
        <p:spPr>
          <a:xfrm>
            <a:off x="479425" y="3359794"/>
            <a:ext cx="5332095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MLM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MLM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可以理解为完形填空，算法会随机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每一个句子中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的词，用其上下文来做预测。</a:t>
            </a:r>
          </a:p>
          <a:p>
            <a:pPr lvl="1" algn="just">
              <a:lnSpc>
                <a:spcPct val="150000"/>
              </a:lnSpc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 dog is hairy → my dog is [MASK]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A60DB6C-934E-420A-95CD-B9A648A42D1A}"/>
              </a:ext>
            </a:extLst>
          </p:cNvPr>
          <p:cNvSpPr/>
          <p:nvPr/>
        </p:nvSpPr>
        <p:spPr>
          <a:xfrm>
            <a:off x="6380481" y="3359794"/>
            <a:ext cx="5332093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NSP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NSP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的任务是判断句子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是否是句子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的下文。训练数据的生成方式是从平行语料中随机抽取的连续两句话。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我打了个电话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[SEP]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然后笑了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[SEP]</a:t>
            </a:r>
          </a:p>
        </p:txBody>
      </p:sp>
    </p:spTree>
    <p:extLst>
      <p:ext uri="{BB962C8B-B14F-4D97-AF65-F5344CB8AC3E}">
        <p14:creationId xmlns:p14="http://schemas.microsoft.com/office/powerpoint/2010/main" val="3478991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2487014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5050" y="255977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512718"/>
            <a:ext cx="607187" cy="607187"/>
          </a:xfrm>
          <a:prstGeom prst="ellipse">
            <a:avLst/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585478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词向量概述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词向量模型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代码实践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one-hot</a:t>
            </a:r>
            <a:r>
              <a:rPr lang="zh-CN" altLang="en-US" dirty="0"/>
              <a:t>向量</a:t>
            </a:r>
          </a:p>
        </p:txBody>
      </p:sp>
      <p:sp>
        <p:nvSpPr>
          <p:cNvPr id="47" name="圆角矩形 38">
            <a:extLst>
              <a:ext uri="{FF2B5EF4-FFF2-40B4-BE49-F238E27FC236}">
                <a16:creationId xmlns:a16="http://schemas.microsoft.com/office/drawing/2014/main" id="{9C1B36AF-56A7-4195-8012-5A8696D64AC0}"/>
              </a:ext>
            </a:extLst>
          </p:cNvPr>
          <p:cNvSpPr/>
          <p:nvPr/>
        </p:nvSpPr>
        <p:spPr>
          <a:xfrm>
            <a:off x="7493108" y="2544733"/>
            <a:ext cx="3964013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基于共现矩阵</a:t>
            </a:r>
          </a:p>
        </p:txBody>
      </p:sp>
      <p:sp>
        <p:nvSpPr>
          <p:cNvPr id="52" name="圆角矩形 38">
            <a:extLst>
              <a:ext uri="{FF2B5EF4-FFF2-40B4-BE49-F238E27FC236}">
                <a16:creationId xmlns:a16="http://schemas.microsoft.com/office/drawing/2014/main" id="{66FBE358-108C-4EB6-83EB-137A30CF5621}"/>
              </a:ext>
            </a:extLst>
          </p:cNvPr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语言模型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C6A3017-131E-48A8-BA95-FE30357DEAB5}"/>
              </a:ext>
            </a:extLst>
          </p:cNvPr>
          <p:cNvCxnSpPr>
            <a:cxnSpLocks/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7F0D38B6-F1B6-4830-97C8-C679D61BBCC3}"/>
              </a:ext>
            </a:extLst>
          </p:cNvPr>
          <p:cNvCxnSpPr>
            <a:cxnSpLocks/>
            <a:stCxn id="36" idx="3"/>
            <a:endCxn id="47" idx="1"/>
          </p:cNvCxnSpPr>
          <p:nvPr/>
        </p:nvCxnSpPr>
        <p:spPr>
          <a:xfrm flipV="1">
            <a:off x="7034287" y="2775566"/>
            <a:ext cx="458821" cy="10007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31D7DAA8-1ADA-484C-83DD-8A632269F9CD}"/>
              </a:ext>
            </a:extLst>
          </p:cNvPr>
          <p:cNvCxnSpPr>
            <a:cxnSpLocks/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820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4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872053" y="475735"/>
            <a:ext cx="15005692" cy="5066095"/>
            <a:chOff x="-1872053" y="-19051"/>
            <a:chExt cx="15005692" cy="506609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6" r="12156" b="37144"/>
            <a:stretch/>
          </p:blipFill>
          <p:spPr>
            <a:xfrm>
              <a:off x="-169407" y="2118213"/>
              <a:ext cx="13303046" cy="292883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34" r="37155"/>
            <a:stretch/>
          </p:blipFill>
          <p:spPr>
            <a:xfrm>
              <a:off x="9325200" y="-19051"/>
              <a:ext cx="2885850" cy="285223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92328">
              <a:off x="-1872053" y="1199221"/>
              <a:ext cx="3744106" cy="3452158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464784" y="225944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EEC88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谢谢观看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4772168" y="328527"/>
            <a:ext cx="2660725" cy="1126008"/>
            <a:chOff x="4772168" y="328527"/>
            <a:chExt cx="2660725" cy="112600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2168" y="390460"/>
              <a:ext cx="999643" cy="100214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1811" y="328527"/>
              <a:ext cx="1661082" cy="1126008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36"/>
            <a:ext cx="12182168" cy="142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74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2487014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5050" y="255977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512718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585478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词向量概述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词向量模型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代码实践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one-hot</a:t>
            </a:r>
            <a:r>
              <a:rPr lang="zh-CN" altLang="en-US" dirty="0"/>
              <a:t>向量</a:t>
            </a:r>
          </a:p>
        </p:txBody>
      </p:sp>
      <p:sp>
        <p:nvSpPr>
          <p:cNvPr id="47" name="圆角矩形 38">
            <a:extLst>
              <a:ext uri="{FF2B5EF4-FFF2-40B4-BE49-F238E27FC236}">
                <a16:creationId xmlns:a16="http://schemas.microsoft.com/office/drawing/2014/main" id="{9C1B36AF-56A7-4195-8012-5A8696D64AC0}"/>
              </a:ext>
            </a:extLst>
          </p:cNvPr>
          <p:cNvSpPr/>
          <p:nvPr/>
        </p:nvSpPr>
        <p:spPr>
          <a:xfrm>
            <a:off x="7493108" y="2544733"/>
            <a:ext cx="3964013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基于共现矩阵</a:t>
            </a:r>
          </a:p>
        </p:txBody>
      </p:sp>
      <p:sp>
        <p:nvSpPr>
          <p:cNvPr id="52" name="圆角矩形 38">
            <a:extLst>
              <a:ext uri="{FF2B5EF4-FFF2-40B4-BE49-F238E27FC236}">
                <a16:creationId xmlns:a16="http://schemas.microsoft.com/office/drawing/2014/main" id="{66FBE358-108C-4EB6-83EB-137A30CF5621}"/>
              </a:ext>
            </a:extLst>
          </p:cNvPr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语言模型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C6A3017-131E-48A8-BA95-FE30357DEAB5}"/>
              </a:ext>
            </a:extLst>
          </p:cNvPr>
          <p:cNvCxnSpPr>
            <a:cxnSpLocks/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7F0D38B6-F1B6-4830-97C8-C679D61BBCC3}"/>
              </a:ext>
            </a:extLst>
          </p:cNvPr>
          <p:cNvCxnSpPr>
            <a:cxnSpLocks/>
            <a:stCxn id="36" idx="3"/>
            <a:endCxn id="47" idx="1"/>
          </p:cNvCxnSpPr>
          <p:nvPr/>
        </p:nvCxnSpPr>
        <p:spPr>
          <a:xfrm flipV="1">
            <a:off x="7034287" y="2775566"/>
            <a:ext cx="458821" cy="10007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31D7DAA8-1ADA-484C-83DD-8A632269F9CD}"/>
              </a:ext>
            </a:extLst>
          </p:cNvPr>
          <p:cNvCxnSpPr>
            <a:cxnSpLocks/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492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词向量概述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8341664-FD7B-4F1C-BEF2-65C5973B069D}"/>
              </a:ext>
            </a:extLst>
          </p:cNvPr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词向量产生原因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D77D4F7-D5FB-439E-A34A-95F0596FEC5E}"/>
              </a:ext>
            </a:extLst>
          </p:cNvPr>
          <p:cNvSpPr/>
          <p:nvPr/>
        </p:nvSpPr>
        <p:spPr>
          <a:xfrm>
            <a:off x="677881" y="1405809"/>
            <a:ext cx="10816128" cy="1099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algn="just">
              <a:lnSpc>
                <a:spcPct val="125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机器学习，深度学习中参与计算的并不是人类肉眼所看见的图片或文字，而是经过预处理后将其转化形成的数字。图片是由每个像素点构成的，因此像素点很天然的就成为了计算机识别图片的工具。文字并没有像图片那样有现成的数字去表达，因此提出了词向量的概念，目的就是为了使计算机能够识别文字。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65DCD936-2D62-4B53-A1B8-C1D5D9B13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5313" y="3354572"/>
            <a:ext cx="6137374" cy="240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9CE1EFD4-64E6-4C3B-BB56-1AD0CF80B6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1649" y="3741758"/>
            <a:ext cx="5217422" cy="162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7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词向量概述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8341664-FD7B-4F1C-BEF2-65C5973B069D}"/>
              </a:ext>
            </a:extLst>
          </p:cNvPr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词向量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发展历程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D77D4F7-D5FB-439E-A34A-95F0596FEC5E}"/>
              </a:ext>
            </a:extLst>
          </p:cNvPr>
          <p:cNvSpPr/>
          <p:nvPr/>
        </p:nvSpPr>
        <p:spPr>
          <a:xfrm>
            <a:off x="677881" y="1405809"/>
            <a:ext cx="10816128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此词是自然语言处理要使用的一个基本语言单位，我们在使用计算机处理海量文本的时候，希望尽可能地让机器明白词蕴含的信息，这样可以大大地提高文本分类、文本聚类、文本生成、机器翻译等等任务的准确性。</a:t>
            </a:r>
          </a:p>
          <a:p>
            <a:pPr indent="457200" algn="just">
              <a:lnSpc>
                <a:spcPct val="125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词向量作为词的分布式表示方法自从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年被提出后，经过多年的研究，产生了非常多的词向量的生成模型。不同的模型由于其输出的不同，使得词向量具有不同的含义。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D77D4F7-D5FB-439E-A34A-95F0596FEC5E}"/>
              </a:ext>
            </a:extLst>
          </p:cNvPr>
          <p:cNvSpPr/>
          <p:nvPr/>
        </p:nvSpPr>
        <p:spPr>
          <a:xfrm>
            <a:off x="677881" y="3680305"/>
            <a:ext cx="6881159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one-hot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模型：一种直观的方式是使用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one-hot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表示向量。以字典建立向量，词所处的位置用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表示，其余为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基于共现矩阵模型：考虑词与词之前的共现问题，定义一些显性隐性的关系，从而构建词向量。例如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SVD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等等。</a:t>
            </a:r>
          </a:p>
          <a:p>
            <a:pPr marL="285750" lvl="0" indent="-285750" algn="just">
              <a:lnSpc>
                <a:spcPct val="125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语言模型：通过构建语言模型来实现对词向量的学习，如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n-gram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NNLM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word2vec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等。这也是目前最为广泛使用的构建词向量方法。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19" y="3229385"/>
            <a:ext cx="3393990" cy="11454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81" y="4694997"/>
            <a:ext cx="2594066" cy="15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46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2487014"/>
            <a:ext cx="607187" cy="607187"/>
          </a:xfrm>
          <a:prstGeom prst="ellipse">
            <a:avLst/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5050" y="255977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512718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585478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词向量概述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词向量模型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代码实践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one-hot</a:t>
            </a:r>
            <a:r>
              <a:rPr lang="zh-CN" altLang="en-US" dirty="0">
                <a:solidFill>
                  <a:schemeClr val="bg1"/>
                </a:solidFill>
              </a:rPr>
              <a:t>向量</a:t>
            </a:r>
          </a:p>
        </p:txBody>
      </p:sp>
      <p:sp>
        <p:nvSpPr>
          <p:cNvPr id="47" name="圆角矩形 38">
            <a:extLst>
              <a:ext uri="{FF2B5EF4-FFF2-40B4-BE49-F238E27FC236}">
                <a16:creationId xmlns:a16="http://schemas.microsoft.com/office/drawing/2014/main" id="{9C1B36AF-56A7-4195-8012-5A8696D64AC0}"/>
              </a:ext>
            </a:extLst>
          </p:cNvPr>
          <p:cNvSpPr/>
          <p:nvPr/>
        </p:nvSpPr>
        <p:spPr>
          <a:xfrm>
            <a:off x="7493108" y="2544733"/>
            <a:ext cx="3964013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基于共现矩阵</a:t>
            </a:r>
          </a:p>
        </p:txBody>
      </p:sp>
      <p:sp>
        <p:nvSpPr>
          <p:cNvPr id="52" name="圆角矩形 38">
            <a:extLst>
              <a:ext uri="{FF2B5EF4-FFF2-40B4-BE49-F238E27FC236}">
                <a16:creationId xmlns:a16="http://schemas.microsoft.com/office/drawing/2014/main" id="{66FBE358-108C-4EB6-83EB-137A30CF5621}"/>
              </a:ext>
            </a:extLst>
          </p:cNvPr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语言模型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C6A3017-131E-48A8-BA95-FE30357DEAB5}"/>
              </a:ext>
            </a:extLst>
          </p:cNvPr>
          <p:cNvCxnSpPr>
            <a:cxnSpLocks/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7F0D38B6-F1B6-4830-97C8-C679D61BBCC3}"/>
              </a:ext>
            </a:extLst>
          </p:cNvPr>
          <p:cNvCxnSpPr>
            <a:cxnSpLocks/>
            <a:stCxn id="36" idx="3"/>
            <a:endCxn id="47" idx="1"/>
          </p:cNvCxnSpPr>
          <p:nvPr/>
        </p:nvCxnSpPr>
        <p:spPr>
          <a:xfrm flipV="1">
            <a:off x="7034287" y="2775566"/>
            <a:ext cx="458821" cy="10007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31D7DAA8-1ADA-484C-83DD-8A632269F9CD}"/>
              </a:ext>
            </a:extLst>
          </p:cNvPr>
          <p:cNvCxnSpPr>
            <a:cxnSpLocks/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48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2062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one-hot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向量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BC53581-E368-4C1F-AA72-CA151110B3C1}"/>
              </a:ext>
            </a:extLst>
          </p:cNvPr>
          <p:cNvSpPr/>
          <p:nvPr/>
        </p:nvSpPr>
        <p:spPr>
          <a:xfrm>
            <a:off x="752434" y="1413453"/>
            <a:ext cx="1072535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one-hot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是最为简单也是比较常用的文本特征表示方法。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例如存在词语集合：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you, like, apple, banana]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，则这几个单词的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one-hot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表示为：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735379"/>
              </p:ext>
            </p:extLst>
          </p:nvPr>
        </p:nvGraphicFramePr>
        <p:xfrm>
          <a:off x="1724800" y="3818771"/>
          <a:ext cx="2097760" cy="193093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19552">
                  <a:extLst>
                    <a:ext uri="{9D8B030D-6E8A-4147-A177-3AD203B41FA5}">
                      <a16:colId xmlns:a16="http://schemas.microsoft.com/office/drawing/2014/main" val="1535018320"/>
                    </a:ext>
                  </a:extLst>
                </a:gridCol>
                <a:gridCol w="419552">
                  <a:extLst>
                    <a:ext uri="{9D8B030D-6E8A-4147-A177-3AD203B41FA5}">
                      <a16:colId xmlns:a16="http://schemas.microsoft.com/office/drawing/2014/main" val="2282002551"/>
                    </a:ext>
                  </a:extLst>
                </a:gridCol>
                <a:gridCol w="419552">
                  <a:extLst>
                    <a:ext uri="{9D8B030D-6E8A-4147-A177-3AD203B41FA5}">
                      <a16:colId xmlns:a16="http://schemas.microsoft.com/office/drawing/2014/main" val="3285319825"/>
                    </a:ext>
                  </a:extLst>
                </a:gridCol>
                <a:gridCol w="419552">
                  <a:extLst>
                    <a:ext uri="{9D8B030D-6E8A-4147-A177-3AD203B41FA5}">
                      <a16:colId xmlns:a16="http://schemas.microsoft.com/office/drawing/2014/main" val="143579162"/>
                    </a:ext>
                  </a:extLst>
                </a:gridCol>
                <a:gridCol w="419552">
                  <a:extLst>
                    <a:ext uri="{9D8B030D-6E8A-4147-A177-3AD203B41FA5}">
                      <a16:colId xmlns:a16="http://schemas.microsoft.com/office/drawing/2014/main" val="2906075932"/>
                    </a:ext>
                  </a:extLst>
                </a:gridCol>
              </a:tblGrid>
              <a:tr h="38618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0</a:t>
                      </a:r>
                      <a:endParaRPr lang="zh-CN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809030"/>
                  </a:ext>
                </a:extLst>
              </a:tr>
              <a:tr h="38618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226308"/>
                  </a:ext>
                </a:extLst>
              </a:tr>
              <a:tr h="38618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7797651"/>
                  </a:ext>
                </a:extLst>
              </a:tr>
              <a:tr h="38618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7727438"/>
                  </a:ext>
                </a:extLst>
              </a:tr>
              <a:tr h="38618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567335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115217" y="3818771"/>
            <a:ext cx="245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940298" y="4188103"/>
            <a:ext cx="59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54635" y="4555252"/>
            <a:ext cx="55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like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846920" y="4968902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apple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751214" y="5366858"/>
            <a:ext cx="998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banana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BC53581-E368-4C1F-AA72-CA151110B3C1}"/>
              </a:ext>
            </a:extLst>
          </p:cNvPr>
          <p:cNvSpPr/>
          <p:nvPr/>
        </p:nvSpPr>
        <p:spPr>
          <a:xfrm>
            <a:off x="4256904" y="2752911"/>
            <a:ext cx="7647186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矩阵稀疏和维度灾难。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one-hot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表示是将词语所在下标位置置为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，其他位置置为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现实生活中，词语的集合是很大的，达到几千甚至几万，而每个向量的维度是和词语集合中词语的数量是一致的，所以一个词需要用几千甚至几万的维度来表示，如此大的维度在后续计算中需要很大的计算资源。此外，一个向量中只有一个维度是非零的，明显是过于稀疏的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语义缺失。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在我们的表达中，词语之间是有一定的相似性的，例如“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和“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you”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、“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apple”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和“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banana”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之间的相似性是比较高的，而“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和“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apple”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之间的相似性比比较低的。而词向量作为词语的数字特征表示，理应需要保持词语之间语义上的相似性。但是，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one-hot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所得出来的每个词语的向量与其他词语的向量都是正交的，即每个词语之间的余弦相似度均为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，每对词语之间的欧式距离也是相同的。所以，这种向量表示失去了词语之间的相似性。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5048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2487014"/>
            <a:ext cx="607187" cy="607187"/>
          </a:xfrm>
          <a:prstGeom prst="ellipse">
            <a:avLst/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5050" y="255977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512718"/>
            <a:ext cx="607187" cy="607187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585478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" fmla="*/ 469557 w 661141"/>
              <a:gd name="connsiteY0" fmla="*/ 142186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69557 w 661141"/>
              <a:gd name="connsiteY7" fmla="*/ 142186 h 222750"/>
              <a:gd name="connsiteX0" fmla="*/ 450507 w 661141"/>
              <a:gd name="connsiteY0" fmla="*/ 79321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450507 w 661141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76742 w 263538"/>
              <a:gd name="connsiteY6" fmla="*/ 14420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5792 w 263538"/>
              <a:gd name="connsiteY6" fmla="*/ 125153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0 w 263538"/>
              <a:gd name="connsiteY1" fmla="*/ 5568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52904 w 263538"/>
              <a:gd name="connsiteY0" fmla="*/ 7932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52904 w 263538"/>
              <a:gd name="connsiteY7" fmla="*/ 79321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85289 w 263538"/>
              <a:gd name="connsiteY0" fmla="*/ 736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85289 w 263538"/>
              <a:gd name="connsiteY7" fmla="*/ 7360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0 w 263538"/>
              <a:gd name="connsiteY5" fmla="*/ 167063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82940 w 280239"/>
              <a:gd name="connsiteY0" fmla="*/ 88846 h 222750"/>
              <a:gd name="connsiteX1" fmla="*/ 22416 w 280239"/>
              <a:gd name="connsiteY1" fmla="*/ 13778 h 222750"/>
              <a:gd name="connsiteX2" fmla="*/ 16701 w 280239"/>
              <a:gd name="connsiteY2" fmla="*/ 0 h 222750"/>
              <a:gd name="connsiteX3" fmla="*/ 280239 w 280239"/>
              <a:gd name="connsiteY3" fmla="*/ 111375 h 222750"/>
              <a:gd name="connsiteX4" fmla="*/ 16701 w 280239"/>
              <a:gd name="connsiteY4" fmla="*/ 222750 h 222750"/>
              <a:gd name="connsiteX5" fmla="*/ 30036 w 280239"/>
              <a:gd name="connsiteY5" fmla="*/ 199448 h 222750"/>
              <a:gd name="connsiteX6" fmla="*/ 116303 w 280239"/>
              <a:gd name="connsiteY6" fmla="*/ 119438 h 222750"/>
              <a:gd name="connsiteX7" fmla="*/ 82940 w 280239"/>
              <a:gd name="connsiteY7" fmla="*/ 88846 h 222750"/>
              <a:gd name="connsiteX0" fmla="*/ 66239 w 263538"/>
              <a:gd name="connsiteY0" fmla="*/ 8884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66239 w 263538"/>
              <a:gd name="connsiteY7" fmla="*/ 8884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92909 w 263538"/>
              <a:gd name="connsiteY0" fmla="*/ 6598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92909 w 263538"/>
              <a:gd name="connsiteY7" fmla="*/ 65986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9602 w 263538"/>
              <a:gd name="connsiteY6" fmla="*/ 119438 h 222750"/>
              <a:gd name="connsiteX7" fmla="*/ 52904 w 263538"/>
              <a:gd name="connsiteY7" fmla="*/ 128851 h 222750"/>
              <a:gd name="connsiteX0" fmla="*/ 52904 w 263538"/>
              <a:gd name="connsiteY0" fmla="*/ 12885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52904 w 263538"/>
              <a:gd name="connsiteY7" fmla="*/ 12885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48167 w 263538"/>
              <a:gd name="connsiteY6" fmla="*/ 132773 h 222750"/>
              <a:gd name="connsiteX7" fmla="*/ 81479 w 263538"/>
              <a:gd name="connsiteY7" fmla="*/ 98371 h 222750"/>
              <a:gd name="connsiteX0" fmla="*/ 81479 w 263538"/>
              <a:gd name="connsiteY0" fmla="*/ 98371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81479 w 263538"/>
              <a:gd name="connsiteY7" fmla="*/ 98371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98624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98624 w 263538"/>
              <a:gd name="connsiteY7" fmla="*/ 107896 h 222750"/>
              <a:gd name="connsiteX0" fmla="*/ 111959 w 263538"/>
              <a:gd name="connsiteY0" fmla="*/ 10789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11959 w 263538"/>
              <a:gd name="connsiteY7" fmla="*/ 10789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97697 w 263538"/>
              <a:gd name="connsiteY6" fmla="*/ 104198 h 222750"/>
              <a:gd name="connsiteX7" fmla="*/ 131009 w 263538"/>
              <a:gd name="connsiteY7" fmla="*/ 111706 h 222750"/>
              <a:gd name="connsiteX0" fmla="*/ 131009 w 263538"/>
              <a:gd name="connsiteY0" fmla="*/ 11170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31009 w 263538"/>
              <a:gd name="connsiteY7" fmla="*/ 11170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2750"/>
              <a:gd name="connsiteX1" fmla="*/ 5715 w 263538"/>
              <a:gd name="connsiteY1" fmla="*/ 13778 h 222750"/>
              <a:gd name="connsiteX2" fmla="*/ 0 w 263538"/>
              <a:gd name="connsiteY2" fmla="*/ 0 h 222750"/>
              <a:gd name="connsiteX3" fmla="*/ 263538 w 263538"/>
              <a:gd name="connsiteY3" fmla="*/ 111375 h 222750"/>
              <a:gd name="connsiteX4" fmla="*/ 0 w 263538"/>
              <a:gd name="connsiteY4" fmla="*/ 222750 h 222750"/>
              <a:gd name="connsiteX5" fmla="*/ 13335 w 263538"/>
              <a:gd name="connsiteY5" fmla="*/ 199448 h 222750"/>
              <a:gd name="connsiteX6" fmla="*/ 111032 w 263538"/>
              <a:gd name="connsiteY6" fmla="*/ 119438 h 222750"/>
              <a:gd name="connsiteX7" fmla="*/ 111959 w 263538"/>
              <a:gd name="connsiteY7" fmla="*/ 119326 h 222750"/>
              <a:gd name="connsiteX0" fmla="*/ 111959 w 263538"/>
              <a:gd name="connsiteY0" fmla="*/ 119326 h 224213"/>
              <a:gd name="connsiteX1" fmla="*/ 5715 w 263538"/>
              <a:gd name="connsiteY1" fmla="*/ 13778 h 224213"/>
              <a:gd name="connsiteX2" fmla="*/ 0 w 263538"/>
              <a:gd name="connsiteY2" fmla="*/ 0 h 224213"/>
              <a:gd name="connsiteX3" fmla="*/ 263538 w 263538"/>
              <a:gd name="connsiteY3" fmla="*/ 111375 h 224213"/>
              <a:gd name="connsiteX4" fmla="*/ 0 w 263538"/>
              <a:gd name="connsiteY4" fmla="*/ 222750 h 224213"/>
              <a:gd name="connsiteX5" fmla="*/ 1905 w 263538"/>
              <a:gd name="connsiteY5" fmla="*/ 224213 h 224213"/>
              <a:gd name="connsiteX6" fmla="*/ 111032 w 263538"/>
              <a:gd name="connsiteY6" fmla="*/ 119438 h 224213"/>
              <a:gd name="connsiteX7" fmla="*/ 111959 w 263538"/>
              <a:gd name="connsiteY7" fmla="*/ 119326 h 224213"/>
              <a:gd name="connsiteX0" fmla="*/ 11386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11386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112937 w 265443"/>
              <a:gd name="connsiteY6" fmla="*/ 119438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5284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5284 w 265443"/>
              <a:gd name="connsiteY7" fmla="*/ 11932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96617 w 312966"/>
              <a:gd name="connsiteY0" fmla="*/ 115516 h 224213"/>
              <a:gd name="connsiteX1" fmla="*/ 47523 w 312966"/>
              <a:gd name="connsiteY1" fmla="*/ 4253 h 224213"/>
              <a:gd name="connsiteX2" fmla="*/ 49428 w 312966"/>
              <a:gd name="connsiteY2" fmla="*/ 0 h 224213"/>
              <a:gd name="connsiteX3" fmla="*/ 312966 w 312966"/>
              <a:gd name="connsiteY3" fmla="*/ 111375 h 224213"/>
              <a:gd name="connsiteX4" fmla="*/ 49428 w 312966"/>
              <a:gd name="connsiteY4" fmla="*/ 222750 h 224213"/>
              <a:gd name="connsiteX5" fmla="*/ 51333 w 312966"/>
              <a:gd name="connsiteY5" fmla="*/ 224213 h 224213"/>
              <a:gd name="connsiteX6" fmla="*/ 97595 w 312966"/>
              <a:gd name="connsiteY6" fmla="*/ 113723 h 224213"/>
              <a:gd name="connsiteX7" fmla="*/ 96617 w 312966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49094 w 265443"/>
              <a:gd name="connsiteY0" fmla="*/ 11551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9094 w 265443"/>
              <a:gd name="connsiteY7" fmla="*/ 115516 h 224213"/>
              <a:gd name="connsiteX0" fmla="*/ 54809 w 265443"/>
              <a:gd name="connsiteY0" fmla="*/ 8884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4809 w 265443"/>
              <a:gd name="connsiteY7" fmla="*/ 88846 h 224213"/>
              <a:gd name="connsiteX0" fmla="*/ 52904 w 265443"/>
              <a:gd name="connsiteY0" fmla="*/ 11170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11706 h 224213"/>
              <a:gd name="connsiteX0" fmla="*/ 52904 w 265443"/>
              <a:gd name="connsiteY0" fmla="*/ 10599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5991 h 224213"/>
              <a:gd name="connsiteX0" fmla="*/ 60524 w 265443"/>
              <a:gd name="connsiteY0" fmla="*/ 9837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60524 w 265443"/>
              <a:gd name="connsiteY7" fmla="*/ 98371 h 224213"/>
              <a:gd name="connsiteX0" fmla="*/ 52904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2904 w 265443"/>
              <a:gd name="connsiteY7" fmla="*/ 109801 h 224213"/>
              <a:gd name="connsiteX0" fmla="*/ 50999 w 265443"/>
              <a:gd name="connsiteY0" fmla="*/ 11932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19326 h 224213"/>
              <a:gd name="connsiteX0" fmla="*/ 47189 w 265443"/>
              <a:gd name="connsiteY0" fmla="*/ 104086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47189 w 265443"/>
              <a:gd name="connsiteY7" fmla="*/ 104086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1905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4213"/>
              <a:gd name="connsiteX1" fmla="*/ 0 w 265443"/>
              <a:gd name="connsiteY1" fmla="*/ 4253 h 224213"/>
              <a:gd name="connsiteX2" fmla="*/ 3810 w 265443"/>
              <a:gd name="connsiteY2" fmla="*/ 0 h 224213"/>
              <a:gd name="connsiteX3" fmla="*/ 265443 w 265443"/>
              <a:gd name="connsiteY3" fmla="*/ 111375 h 224213"/>
              <a:gd name="connsiteX4" fmla="*/ 1905 w 265443"/>
              <a:gd name="connsiteY4" fmla="*/ 222750 h 224213"/>
              <a:gd name="connsiteX5" fmla="*/ 3810 w 265443"/>
              <a:gd name="connsiteY5" fmla="*/ 224213 h 224213"/>
              <a:gd name="connsiteX6" fmla="*/ 50072 w 265443"/>
              <a:gd name="connsiteY6" fmla="*/ 113723 h 224213"/>
              <a:gd name="connsiteX7" fmla="*/ 50999 w 265443"/>
              <a:gd name="connsiteY7" fmla="*/ 109801 h 224213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762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  <a:gd name="connsiteX0" fmla="*/ 50999 w 265443"/>
              <a:gd name="connsiteY0" fmla="*/ 109801 h 222750"/>
              <a:gd name="connsiteX1" fmla="*/ 0 w 265443"/>
              <a:gd name="connsiteY1" fmla="*/ 4253 h 222750"/>
              <a:gd name="connsiteX2" fmla="*/ 3810 w 265443"/>
              <a:gd name="connsiteY2" fmla="*/ 0 h 222750"/>
              <a:gd name="connsiteX3" fmla="*/ 265443 w 265443"/>
              <a:gd name="connsiteY3" fmla="*/ 111375 h 222750"/>
              <a:gd name="connsiteX4" fmla="*/ 1905 w 265443"/>
              <a:gd name="connsiteY4" fmla="*/ 222750 h 222750"/>
              <a:gd name="connsiteX5" fmla="*/ 3810 w 265443"/>
              <a:gd name="connsiteY5" fmla="*/ 218498 h 222750"/>
              <a:gd name="connsiteX6" fmla="*/ 50072 w 265443"/>
              <a:gd name="connsiteY6" fmla="*/ 113723 h 222750"/>
              <a:gd name="connsiteX7" fmla="*/ 50999 w 265443"/>
              <a:gd name="connsiteY7" fmla="*/ 109801 h 22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词向量概述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词向量模型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代码实践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one-hot</a:t>
            </a:r>
            <a:r>
              <a:rPr lang="zh-CN" altLang="en-US" dirty="0"/>
              <a:t>向量</a:t>
            </a:r>
          </a:p>
        </p:txBody>
      </p:sp>
      <p:sp>
        <p:nvSpPr>
          <p:cNvPr id="47" name="圆角矩形 38">
            <a:extLst>
              <a:ext uri="{FF2B5EF4-FFF2-40B4-BE49-F238E27FC236}">
                <a16:creationId xmlns:a16="http://schemas.microsoft.com/office/drawing/2014/main" id="{9C1B36AF-56A7-4195-8012-5A8696D64AC0}"/>
              </a:ext>
            </a:extLst>
          </p:cNvPr>
          <p:cNvSpPr/>
          <p:nvPr/>
        </p:nvSpPr>
        <p:spPr>
          <a:xfrm>
            <a:off x="7493108" y="2544733"/>
            <a:ext cx="3964013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基于共现矩阵</a:t>
            </a:r>
          </a:p>
        </p:txBody>
      </p:sp>
      <p:sp>
        <p:nvSpPr>
          <p:cNvPr id="52" name="圆角矩形 38">
            <a:extLst>
              <a:ext uri="{FF2B5EF4-FFF2-40B4-BE49-F238E27FC236}">
                <a16:creationId xmlns:a16="http://schemas.microsoft.com/office/drawing/2014/main" id="{66FBE358-108C-4EB6-83EB-137A30CF5621}"/>
              </a:ext>
            </a:extLst>
          </p:cNvPr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语言模型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C6A3017-131E-48A8-BA95-FE30357DEAB5}"/>
              </a:ext>
            </a:extLst>
          </p:cNvPr>
          <p:cNvCxnSpPr>
            <a:cxnSpLocks/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7F0D38B6-F1B6-4830-97C8-C679D61BBCC3}"/>
              </a:ext>
            </a:extLst>
          </p:cNvPr>
          <p:cNvCxnSpPr>
            <a:cxnSpLocks/>
            <a:stCxn id="36" idx="3"/>
            <a:endCxn id="47" idx="1"/>
          </p:cNvCxnSpPr>
          <p:nvPr/>
        </p:nvCxnSpPr>
        <p:spPr>
          <a:xfrm flipV="1">
            <a:off x="7034287" y="2775566"/>
            <a:ext cx="458821" cy="10007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31D7DAA8-1ADA-484C-83DD-8A632269F9CD}"/>
              </a:ext>
            </a:extLst>
          </p:cNvPr>
          <p:cNvCxnSpPr>
            <a:cxnSpLocks/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798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/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词向量模型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F95F-CEDE-4A51-8B58-57CE632B3176}"/>
              </a:ext>
            </a:extLst>
          </p:cNvPr>
          <p:cNvSpPr txBox="1"/>
          <p:nvPr/>
        </p:nvSpPr>
        <p:spPr>
          <a:xfrm>
            <a:off x="479425" y="951861"/>
            <a:ext cx="2370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基于共现矩阵模型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BC53581-E368-4C1F-AA72-CA151110B3C1}"/>
              </a:ext>
            </a:extLst>
          </p:cNvPr>
          <p:cNvSpPr/>
          <p:nvPr/>
        </p:nvSpPr>
        <p:spPr>
          <a:xfrm>
            <a:off x="752434" y="1413453"/>
            <a:ext cx="10725350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通过考虑词和词的共现问题，可以反应词之间的语义关系。最简单的方法是使用基于文档的方式来表示词向量，其基本思想是如果两个词经常共同出现在多篇文档中，则说明这两个词在语义上紧密关联。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假设考虑的窗口大小为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，则共现矩阵如下所示。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D30D1C0-B03C-458F-892C-658CB391CA20}"/>
              </a:ext>
            </a:extLst>
          </p:cNvPr>
          <p:cNvSpPr/>
          <p:nvPr/>
        </p:nvSpPr>
        <p:spPr>
          <a:xfrm>
            <a:off x="1514449" y="3976993"/>
            <a:ext cx="2671486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\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喜欢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\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摄影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\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爱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\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\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爱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\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\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喜欢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\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画画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AA1DC4C6-5111-4E8B-A56A-B3C65F741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228115"/>
              </p:ext>
            </p:extLst>
          </p:nvPr>
        </p:nvGraphicFramePr>
        <p:xfrm>
          <a:off x="4622800" y="3118856"/>
          <a:ext cx="5140448" cy="36273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42556">
                  <a:extLst>
                    <a:ext uri="{9D8B030D-6E8A-4147-A177-3AD203B41FA5}">
                      <a16:colId xmlns:a16="http://schemas.microsoft.com/office/drawing/2014/main" val="365447046"/>
                    </a:ext>
                  </a:extLst>
                </a:gridCol>
                <a:gridCol w="642556">
                  <a:extLst>
                    <a:ext uri="{9D8B030D-6E8A-4147-A177-3AD203B41FA5}">
                      <a16:colId xmlns:a16="http://schemas.microsoft.com/office/drawing/2014/main" val="3545570395"/>
                    </a:ext>
                  </a:extLst>
                </a:gridCol>
                <a:gridCol w="642556">
                  <a:extLst>
                    <a:ext uri="{9D8B030D-6E8A-4147-A177-3AD203B41FA5}">
                      <a16:colId xmlns:a16="http://schemas.microsoft.com/office/drawing/2014/main" val="2311588647"/>
                    </a:ext>
                  </a:extLst>
                </a:gridCol>
                <a:gridCol w="642556">
                  <a:extLst>
                    <a:ext uri="{9D8B030D-6E8A-4147-A177-3AD203B41FA5}">
                      <a16:colId xmlns:a16="http://schemas.microsoft.com/office/drawing/2014/main" val="4265700489"/>
                    </a:ext>
                  </a:extLst>
                </a:gridCol>
                <a:gridCol w="642556">
                  <a:extLst>
                    <a:ext uri="{9D8B030D-6E8A-4147-A177-3AD203B41FA5}">
                      <a16:colId xmlns:a16="http://schemas.microsoft.com/office/drawing/2014/main" val="2109370271"/>
                    </a:ext>
                  </a:extLst>
                </a:gridCol>
                <a:gridCol w="642556">
                  <a:extLst>
                    <a:ext uri="{9D8B030D-6E8A-4147-A177-3AD203B41FA5}">
                      <a16:colId xmlns:a16="http://schemas.microsoft.com/office/drawing/2014/main" val="2390267609"/>
                    </a:ext>
                  </a:extLst>
                </a:gridCol>
                <a:gridCol w="642556">
                  <a:extLst>
                    <a:ext uri="{9D8B030D-6E8A-4147-A177-3AD203B41FA5}">
                      <a16:colId xmlns:a16="http://schemas.microsoft.com/office/drawing/2014/main" val="773210187"/>
                    </a:ext>
                  </a:extLst>
                </a:gridCol>
                <a:gridCol w="642556">
                  <a:extLst>
                    <a:ext uri="{9D8B030D-6E8A-4147-A177-3AD203B41FA5}">
                      <a16:colId xmlns:a16="http://schemas.microsoft.com/office/drawing/2014/main" val="1607161946"/>
                    </a:ext>
                  </a:extLst>
                </a:gridCol>
              </a:tblGrid>
              <a:tr h="45342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喜欢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运动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摄影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画画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学习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691490"/>
                  </a:ext>
                </a:extLst>
              </a:tr>
              <a:tr h="4534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我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5111200"/>
                  </a:ext>
                </a:extLst>
              </a:tr>
              <a:tr h="4534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喜欢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885135"/>
                  </a:ext>
                </a:extLst>
              </a:tr>
              <a:tr h="4534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爱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542516"/>
                  </a:ext>
                </a:extLst>
              </a:tr>
              <a:tr h="4534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运动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119754"/>
                  </a:ext>
                </a:extLst>
              </a:tr>
              <a:tr h="4534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摄影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143182"/>
                  </a:ext>
                </a:extLst>
              </a:tr>
              <a:tr h="4534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画画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6684092"/>
                  </a:ext>
                </a:extLst>
              </a:tr>
              <a:tr h="45342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学习</a:t>
                      </a:r>
                    </a:p>
                  </a:txBody>
                  <a:tcPr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500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0593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6632</TotalTime>
  <Words>2084</Words>
  <Application>Microsoft Office PowerPoint</Application>
  <PresentationFormat>宽屏</PresentationFormat>
  <Paragraphs>355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等线</vt:lpstr>
      <vt:lpstr>等线 Light</vt:lpstr>
      <vt:lpstr>微软雅黑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袁颖</dc:creator>
  <cp:lastModifiedBy>迪</cp:lastModifiedBy>
  <cp:revision>444</cp:revision>
  <dcterms:created xsi:type="dcterms:W3CDTF">2020-07-22T07:30:41Z</dcterms:created>
  <dcterms:modified xsi:type="dcterms:W3CDTF">2021-10-28T17:58:38Z</dcterms:modified>
</cp:coreProperties>
</file>